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1F7D4-19B8-425A-AC6F-07DD22D3AFB7}" type="datetimeFigureOut">
              <a:rPr lang="en-IN" smtClean="0"/>
              <a:t>09-11-2019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38A08-9999-433E-8148-CF602869A5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11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CC71-1331-48CE-8D59-08668F18356A}" type="slidenum">
              <a:rPr lang="ar-EG" smtClean="0">
                <a:solidFill>
                  <a:prstClr val="black"/>
                </a:solidFill>
              </a:rPr>
              <a:pPr/>
              <a:t>17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CC71-1331-48CE-8D59-08668F18356A}" type="slidenum">
              <a:rPr lang="ar-EG" smtClean="0">
                <a:solidFill>
                  <a:prstClr val="black"/>
                </a:solidFill>
              </a:rPr>
              <a:pPr/>
              <a:t>18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CC71-1331-48CE-8D59-08668F18356A}" type="slidenum">
              <a:rPr lang="ar-EG" smtClean="0">
                <a:solidFill>
                  <a:prstClr val="black"/>
                </a:solidFill>
              </a:rPr>
              <a:pPr/>
              <a:t>19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6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CC71-1331-48CE-8D59-08668F18356A}" type="slidenum">
              <a:rPr lang="ar-EG" smtClean="0">
                <a:solidFill>
                  <a:prstClr val="black"/>
                </a:solidFill>
              </a:rPr>
              <a:pPr/>
              <a:t>25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6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2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70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9" y="91548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9" y="32281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1" y="609604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262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8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8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0" y="685803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1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99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0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0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5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36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5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2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83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0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0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86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1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49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03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0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952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85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0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en-US" sz="8000" dirty="0">
                <a:solidFill>
                  <a:srgbClr val="F484DA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50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766735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9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24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64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9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9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4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4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97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6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5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3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1"/>
            <a:fld id="{5E7C74FA-C6AE-4E5E-9C3C-4C2E009306A7}" type="datetimeFigureOut">
              <a:rPr lang="ar-EG" smtClean="0">
                <a:solidFill>
                  <a:srgbClr val="44546A">
                    <a:lumMod val="50000"/>
                  </a:srgbClr>
                </a:solidFill>
              </a:rPr>
              <a:pPr rtl="1"/>
              <a:t>12/03/1441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3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1"/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8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1"/>
            <a:fld id="{2BB5F71A-96CF-4A9C-9120-E694A9B4E289}" type="slidenum">
              <a:rPr lang="ar-EG" smtClean="0">
                <a:solidFill>
                  <a:srgbClr val="44546A">
                    <a:lumMod val="50000"/>
                  </a:srgbClr>
                </a:solidFill>
              </a:rPr>
              <a:pPr rtl="1"/>
              <a:t>‹#›</a:t>
            </a:fld>
            <a:endParaRPr lang="ar-EG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3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7.wmf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274638"/>
            <a:ext cx="6172200" cy="1143000"/>
          </a:xfrm>
          <a:noFill/>
          <a:ln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GB" dirty="0"/>
              <a:t>INTRODUCTORY MATHEMATICAL ANALYSIS </a:t>
            </a:r>
            <a:br>
              <a:rPr lang="en-GB" dirty="0"/>
            </a:br>
            <a:r>
              <a:rPr lang="en-GB" sz="2000" dirty="0"/>
              <a:t>for Business, Economics, </a:t>
            </a:r>
            <a:br>
              <a:rPr lang="en-GB" sz="2000" dirty="0"/>
            </a:br>
            <a:r>
              <a:rPr lang="en-GB" sz="2000" dirty="0"/>
              <a:t>and the Life and Social Sciences</a:t>
            </a:r>
            <a:br>
              <a:rPr lang="en-GB" sz="2000" dirty="0"/>
            </a:br>
            <a:r>
              <a:rPr lang="en-GB" sz="2000" dirty="0"/>
              <a:t>Arab World Edition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601391" y="2781300"/>
            <a:ext cx="2808684" cy="145270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sz="2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Chapter 2 </a:t>
            </a:r>
          </a:p>
          <a:p>
            <a:pPr algn="r" rt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AU" sz="2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Functions, Graphs, and Lines</a:t>
            </a:r>
          </a:p>
        </p:txBody>
      </p:sp>
      <p:graphicFrame>
        <p:nvGraphicFramePr>
          <p:cNvPr id="747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091114" y="2619375"/>
          <a:ext cx="1926431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57850" imgH="7429500" progId="AcroExch.Document.7">
                  <p:embed/>
                </p:oleObj>
              </mc:Choice>
              <mc:Fallback>
                <p:oleObj name="Acrobat Document" r:id="rId3" imgW="5657850" imgH="74295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4" y="2619375"/>
                        <a:ext cx="1926431" cy="337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545681" y="6453190"/>
            <a:ext cx="2430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GB" sz="1000" b="1">
                <a:solidFill>
                  <a:prstClr val="white"/>
                </a:solidFill>
                <a:latin typeface="Verdana" panose="020B0604030504040204" pitchFamily="34" charset="0"/>
              </a:rPr>
              <a:t>© Pearson Education Limited 2012</a:t>
            </a:r>
          </a:p>
        </p:txBody>
      </p:sp>
    </p:spTree>
    <p:extLst>
      <p:ext uri="{BB962C8B-B14F-4D97-AF65-F5344CB8AC3E}">
        <p14:creationId xmlns:p14="http://schemas.microsoft.com/office/powerpoint/2010/main" val="1666528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1439467" y="469280"/>
            <a:ext cx="657344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indent="-3651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600" b="1" i="1" u="sng" dirty="0">
                <a:solidFill>
                  <a:srgbClr val="C62324">
                    <a:lumMod val="50000"/>
                  </a:srgbClr>
                </a:solidFill>
                <a:latin typeface="Calibri" panose="020F0502020204030204" pitchFamily="34" charset="0"/>
              </a:rPr>
              <a:t>Piecewise-defined function</a:t>
            </a:r>
            <a:r>
              <a:rPr lang="en-US" sz="4000" b="1" i="1" u="sng" dirty="0">
                <a:solidFill>
                  <a:srgbClr val="C62324">
                    <a:lumMod val="50000"/>
                  </a:srgbClr>
                </a:solidFill>
                <a:latin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F484DA"/>
                </a:solidFill>
                <a:latin typeface="Calibri" panose="020F0502020204030204" pitchFamily="34" charset="0"/>
              </a:rPr>
              <a:t>a function which is specified by rules for each of several disjoint cases. 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439467" y="1958309"/>
            <a:ext cx="60209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50000"/>
              </a:spcBef>
              <a:spcAft>
                <a:spcPts val="12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Example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13 : let</a:t>
            </a:r>
            <a:r>
              <a:rPr lang="en-US" sz="3600" b="1" i="1" u="sng" dirty="0" smtClean="0">
                <a:solidFill>
                  <a:srgbClr val="C62324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endParaRPr lang="en-US" sz="3600" b="1" i="1" u="sng" dirty="0">
              <a:solidFill>
                <a:srgbClr val="C62324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187444"/>
              </p:ext>
            </p:extLst>
          </p:nvPr>
        </p:nvGraphicFramePr>
        <p:xfrm>
          <a:off x="4346344" y="2093292"/>
          <a:ext cx="3392124" cy="1446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2222280" imgH="711000" progId="Equation.3">
                  <p:embed/>
                </p:oleObj>
              </mc:Choice>
              <mc:Fallback>
                <p:oleObj name="Equation" r:id="rId3" imgW="2222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344" y="2093292"/>
                        <a:ext cx="3392124" cy="1446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43641" y="2876476"/>
            <a:ext cx="5117318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30250" indent="-3651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Find: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F(0) , F(2) and F(7)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8B5E8">
                    <a:lumMod val="10000"/>
                  </a:srgbClr>
                </a:solidFill>
                <a:latin typeface="Calibri" panose="020F0502020204030204" pitchFamily="34" charset="0"/>
              </a:rPr>
              <a:t>Solution:</a:t>
            </a:r>
            <a:endParaRPr lang="en-US" sz="3600" b="1" dirty="0">
              <a:solidFill>
                <a:srgbClr val="F8B5E8">
                  <a:lumMod val="10000"/>
                </a:srgbClr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F(0) = 1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F(2) = 0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F(7) = 4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3200" dirty="0">
              <a:solidFill>
                <a:srgbClr val="F484D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99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327" y="0"/>
                <a:ext cx="8359541" cy="6889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r factorial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with r a positive integer , represent the product of the first r positive integers:</a:t>
                </a:r>
              </a:p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r!= 1 . 2 . 3 . .. r</a:t>
                </a:r>
              </a:p>
              <a:p>
                <a:pPr algn="ctr"/>
                <a:r>
                  <a:rPr lang="en-US" sz="4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0! = 1</a:t>
                </a:r>
              </a:p>
              <a:p>
                <a:r>
                  <a:rPr lang="en-US" sz="36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Solve</a:t>
                </a:r>
              </a:p>
              <a:p>
                <a:pPr marL="742950" indent="-742950">
                  <a:buFontTx/>
                  <a:buAutoNum type="alphaLcPeriod"/>
                </a:pPr>
                <a:r>
                  <a:rPr lang="en-US" sz="40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5! =1 . 2. 3. 4. 5 = 120</a:t>
                </a:r>
              </a:p>
              <a:p>
                <a:endParaRPr lang="en-US" sz="4000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4000" b="1" dirty="0" smtClean="0">
                    <a:solidFill>
                      <a:srgbClr val="0070C0"/>
                    </a:solidFill>
                  </a:rPr>
                  <a:t>b. 3! (6-5)! = (3.2.1)(1) = (6)(1)=6</a:t>
                </a:r>
              </a:p>
              <a:p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= 24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8" y="0"/>
                <a:ext cx="11146055" cy="6335132"/>
              </a:xfrm>
              <a:prstGeom prst="rect">
                <a:avLst/>
              </a:prstGeom>
              <a:blipFill rotWithShape="0">
                <a:blip r:embed="rId2"/>
                <a:stretch>
                  <a:fillRect l="-1969" t="-1636" r="-2516" b="-12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432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39466" y="981075"/>
            <a:ext cx="6156722" cy="647700"/>
          </a:xfrm>
          <a:prstGeom prst="rect">
            <a:avLst/>
          </a:prstGeom>
          <a:noFill/>
          <a:ln/>
        </p:spPr>
        <p:txBody>
          <a:bodyPr>
            <a:normAutofit fontScale="92500"/>
          </a:bodyPr>
          <a:lstStyle/>
          <a:p>
            <a:pPr algn="l" rtl="0"/>
            <a:r>
              <a:rPr lang="en-US" sz="2800" b="1" dirty="0">
                <a:latin typeface="Calibri" panose="020F0502020204030204" pitchFamily="34" charset="0"/>
              </a:rPr>
              <a:t>We define the operations of function as:</a:t>
            </a:r>
          </a:p>
          <a:p>
            <a:pPr algn="l" rtl="0">
              <a:buFont typeface="Verdana" panose="020B0604030504040204" pitchFamily="34" charset="0"/>
              <a:buNone/>
            </a:pP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476" y="404813"/>
            <a:ext cx="6885385" cy="520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2.3 Combinations of Functions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5382" y="-26988"/>
            <a:ext cx="6855619" cy="268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512094" y="3146427"/>
            <a:ext cx="650676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Example 18 – Combining Functions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If </a:t>
            </a:r>
            <a:r>
              <a:rPr lang="en-US" sz="2400" i="1" dirty="0">
                <a:solidFill>
                  <a:srgbClr val="F484DA"/>
                </a:solidFill>
                <a:latin typeface="Calibri" panose="020F0502020204030204" pitchFamily="34" charset="0"/>
              </a:rPr>
              <a:t>f</a:t>
            </a: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) = 3</a:t>
            </a:r>
            <a:r>
              <a:rPr lang="en-US" sz="24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 – 1 and </a:t>
            </a:r>
            <a:r>
              <a:rPr lang="en-US" sz="2400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sz="24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) = </a:t>
            </a:r>
            <a:r>
              <a:rPr lang="en-US" sz="24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400" baseline="30000" dirty="0">
                <a:solidFill>
                  <a:srgbClr val="F484DA"/>
                </a:solidFill>
                <a:latin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 + 3</a:t>
            </a:r>
            <a:r>
              <a:rPr lang="en-US" sz="24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, find</a:t>
            </a:r>
          </a:p>
          <a:p>
            <a:pPr marL="0" lvl="1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marL="0" lvl="1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484DA"/>
                </a:solidFill>
                <a:latin typeface="Calibri" panose="020F0502020204030204" pitchFamily="34" charset="0"/>
              </a:rPr>
              <a:t>                                                                                                </a:t>
            </a:r>
          </a:p>
          <a:p>
            <a:pPr marL="0" lvl="1"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endParaRPr lang="en-US" sz="2400" dirty="0">
              <a:solidFill>
                <a:srgbClr val="F484DA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486" name="Object 1"/>
          <p:cNvGraphicFramePr>
            <a:graphicFrameLocks noChangeAspect="1"/>
          </p:cNvGraphicFramePr>
          <p:nvPr/>
        </p:nvGraphicFramePr>
        <p:xfrm>
          <a:off x="3437336" y="1341438"/>
          <a:ext cx="187404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2463480" imgH="1803240" progId="Equation.3">
                  <p:embed/>
                </p:oleObj>
              </mc:Choice>
              <mc:Fallback>
                <p:oleObj name="Equation" r:id="rId3" imgW="246348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336" y="1341438"/>
                        <a:ext cx="187404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11715"/>
              </p:ext>
            </p:extLst>
          </p:nvPr>
        </p:nvGraphicFramePr>
        <p:xfrm>
          <a:off x="1601392" y="4076702"/>
          <a:ext cx="2024033" cy="495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1663560" imgH="304560" progId="Equation.3">
                  <p:embed/>
                </p:oleObj>
              </mc:Choice>
              <mc:Fallback>
                <p:oleObj name="Equation" r:id="rId5" imgW="1663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2" y="4076702"/>
                        <a:ext cx="2024033" cy="495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328707"/>
              </p:ext>
            </p:extLst>
          </p:nvPr>
        </p:nvGraphicFramePr>
        <p:xfrm>
          <a:off x="1547814" y="5373690"/>
          <a:ext cx="1881186" cy="458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7" imgW="1663560" imgH="304560" progId="Equation.3">
                  <p:embed/>
                </p:oleObj>
              </mc:Choice>
              <mc:Fallback>
                <p:oleObj name="Equation" r:id="rId7" imgW="1663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4" y="5373690"/>
                        <a:ext cx="1881186" cy="458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7"/>
          <p:cNvGraphicFramePr>
            <a:graphicFrameLocks noChangeAspect="1"/>
          </p:cNvGraphicFramePr>
          <p:nvPr/>
        </p:nvGraphicFramePr>
        <p:xfrm>
          <a:off x="2465786" y="4868863"/>
          <a:ext cx="529232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9" imgW="5626080" imgH="342720" progId="Equation.3">
                  <p:embed/>
                </p:oleObj>
              </mc:Choice>
              <mc:Fallback>
                <p:oleObj name="Equation" r:id="rId9" imgW="5626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786" y="4868863"/>
                        <a:ext cx="529232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29297"/>
              </p:ext>
            </p:extLst>
          </p:nvPr>
        </p:nvGraphicFramePr>
        <p:xfrm>
          <a:off x="3459163" y="6016624"/>
          <a:ext cx="4081870" cy="3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1" imgW="3251160" imgH="228600" progId="Equation.3">
                  <p:embed/>
                </p:oleObj>
              </mc:Choice>
              <mc:Fallback>
                <p:oleObj name="Equation" r:id="rId11" imgW="3251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6016624"/>
                        <a:ext cx="4081870" cy="3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906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1143000" y="-26988"/>
            <a:ext cx="6858000" cy="6096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2.3 Combinations of Functions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Example 18 – Combining Functions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494236" y="895350"/>
            <a:ext cx="6506765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86158"/>
              </p:ext>
            </p:extLst>
          </p:nvPr>
        </p:nvGraphicFramePr>
        <p:xfrm>
          <a:off x="1600201" y="1773240"/>
          <a:ext cx="6705599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5689440" imgH="342720" progId="Equation.3">
                  <p:embed/>
                </p:oleObj>
              </mc:Choice>
              <mc:Fallback>
                <p:oleObj name="Equation" r:id="rId3" imgW="5689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773240"/>
                        <a:ext cx="6705599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3"/>
          <p:cNvGraphicFramePr>
            <a:graphicFrameLocks noChangeAspect="1"/>
          </p:cNvGraphicFramePr>
          <p:nvPr/>
        </p:nvGraphicFramePr>
        <p:xfrm>
          <a:off x="1547813" y="3644900"/>
          <a:ext cx="1800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2197080" imgH="660240" progId="Equation.3">
                  <p:embed/>
                </p:oleObj>
              </mc:Choice>
              <mc:Fallback>
                <p:oleObj name="Equation" r:id="rId5" imgW="21970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44900"/>
                        <a:ext cx="18002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356801"/>
              </p:ext>
            </p:extLst>
          </p:nvPr>
        </p:nvGraphicFramePr>
        <p:xfrm>
          <a:off x="1547814" y="5589588"/>
          <a:ext cx="3557586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3682800" imgH="660240" progId="Equation.3">
                  <p:embed/>
                </p:oleObj>
              </mc:Choice>
              <mc:Fallback>
                <p:oleObj name="Equation" r:id="rId7" imgW="368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4" y="5589588"/>
                        <a:ext cx="3557586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93237"/>
              </p:ext>
            </p:extLst>
          </p:nvPr>
        </p:nvGraphicFramePr>
        <p:xfrm>
          <a:off x="1547814" y="908052"/>
          <a:ext cx="2033586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9" imgW="1409400" imgH="304560" progId="Equation.3">
                  <p:embed/>
                </p:oleObj>
              </mc:Choice>
              <mc:Fallback>
                <p:oleObj name="Equation" r:id="rId9" imgW="1409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4" y="908052"/>
                        <a:ext cx="2033586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45514"/>
              </p:ext>
            </p:extLst>
          </p:nvPr>
        </p:nvGraphicFramePr>
        <p:xfrm>
          <a:off x="1601392" y="2349502"/>
          <a:ext cx="182760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1206360" imgH="660240" progId="Equation.3">
                  <p:embed/>
                </p:oleObj>
              </mc:Choice>
              <mc:Fallback>
                <p:oleObj name="Equation" r:id="rId11" imgW="1206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2" y="2349502"/>
                        <a:ext cx="182760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29427"/>
              </p:ext>
            </p:extLst>
          </p:nvPr>
        </p:nvGraphicFramePr>
        <p:xfrm>
          <a:off x="1371600" y="4495801"/>
          <a:ext cx="2133600" cy="730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1562040" imgH="660240" progId="Equation.3">
                  <p:embed/>
                </p:oleObj>
              </mc:Choice>
              <mc:Fallback>
                <p:oleObj name="Equation" r:id="rId13" imgW="15620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801"/>
                        <a:ext cx="2133600" cy="730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73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43000" y="-26988"/>
            <a:ext cx="6858000" cy="60960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2.3 Combinations of Functions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Example 18 – Combining Functions</a:t>
            </a:r>
          </a:p>
        </p:txBody>
      </p:sp>
      <p:sp>
        <p:nvSpPr>
          <p:cNvPr id="22531" name="Rectangle 10"/>
          <p:cNvSpPr txBox="1">
            <a:spLocks noChangeArrowheads="1"/>
          </p:cNvSpPr>
          <p:nvPr/>
        </p:nvSpPr>
        <p:spPr bwMode="auto">
          <a:xfrm>
            <a:off x="1522810" y="692150"/>
            <a:ext cx="6453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484DA"/>
                </a:solidFill>
                <a:latin typeface="Calibri" panose="020F0502020204030204" pitchFamily="34" charset="0"/>
              </a:rPr>
              <a:t>Composition</a:t>
            </a:r>
          </a:p>
          <a:p>
            <a:pPr>
              <a:spcBef>
                <a:spcPct val="50000"/>
              </a:spcBef>
              <a:spcAft>
                <a:spcPts val="1200"/>
              </a:spcAft>
              <a:buFontTx/>
              <a:buChar char="•"/>
            </a:pP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Composite of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f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 with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 is defined by </a:t>
            </a: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269950"/>
              </p:ext>
            </p:extLst>
          </p:nvPr>
        </p:nvGraphicFramePr>
        <p:xfrm>
          <a:off x="2702004" y="2401610"/>
          <a:ext cx="4338352" cy="91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1917360" imgH="304560" progId="Equation.3">
                  <p:embed/>
                </p:oleObj>
              </mc:Choice>
              <mc:Fallback>
                <p:oleObj name="Equation" r:id="rId3" imgW="19173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004" y="2401610"/>
                        <a:ext cx="4338352" cy="919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506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39469" y="549275"/>
            <a:ext cx="6560344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Example 20 – Composition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43000" y="-26988"/>
            <a:ext cx="6858000" cy="436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2.3 Combinations of Functions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814" y="932956"/>
            <a:ext cx="6560344" cy="440120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If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F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) =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p</a:t>
            </a:r>
            <a:r>
              <a:rPr lang="en-US" baseline="30000" dirty="0">
                <a:solidFill>
                  <a:srgbClr val="F484DA"/>
                </a:solidFill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 + 4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 – 3,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) = 2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 + </a:t>
            </a:r>
            <a:r>
              <a:rPr lang="en-US" dirty="0" smtClean="0">
                <a:solidFill>
                  <a:srgbClr val="F484DA"/>
                </a:solidFill>
                <a:latin typeface="Calibri" panose="020F0502020204030204" pitchFamily="34" charset="0"/>
              </a:rPr>
              <a:t>1, 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find</a:t>
            </a:r>
          </a:p>
          <a:p>
            <a:pPr marL="0" lvl="1" eaLnBrk="1" hangingPunct="1">
              <a:buFont typeface="Tahoma" panose="020B0604030504040204" pitchFamily="34" charset="0"/>
              <a:buAutoNum type="alphaLcPeriod"/>
            </a:pP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F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))</a:t>
            </a:r>
          </a:p>
          <a:p>
            <a:pPr marL="0" lvl="1" eaLnBrk="1" hangingPunct="1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marL="0" lvl="1" eaLnBrk="1" hangingPunct="1"/>
            <a:endParaRPr lang="en-US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marL="0" lvl="1" eaLnBrk="1" hangingPunct="1"/>
            <a:endParaRPr lang="en-US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marL="0" lvl="1" eaLnBrk="1" hangingPunct="1"/>
            <a:endParaRPr lang="en-US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marL="0" lvl="1" eaLnBrk="1" hangingPunct="1"/>
            <a:endParaRPr lang="en-US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marL="0" lvl="1" eaLnBrk="1" hangingPunct="1"/>
            <a:r>
              <a:rPr lang="en-US" dirty="0" smtClean="0">
                <a:solidFill>
                  <a:srgbClr val="F484DA"/>
                </a:solidFill>
                <a:latin typeface="Calibri" panose="020F0502020204030204" pitchFamily="34" charset="0"/>
              </a:rPr>
              <a:t>b.  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F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(1))</a:t>
            </a:r>
          </a:p>
          <a:p>
            <a:pPr marL="0" lvl="1" eaLnBrk="1" hangingPunct="1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marL="0" lvl="1" eaLnBrk="1" hangingPunct="1">
              <a:buFontTx/>
              <a:buAutoNum type="alphaUcPeriod" startAt="3"/>
            </a:pPr>
            <a:endParaRPr lang="en-US" dirty="0">
              <a:solidFill>
                <a:srgbClr val="F484DA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355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219706"/>
              </p:ext>
            </p:extLst>
          </p:nvPr>
        </p:nvGraphicFramePr>
        <p:xfrm>
          <a:off x="2789636" y="1844681"/>
          <a:ext cx="521017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3" imgW="4431960" imgH="787320" progId="Equation.3">
                  <p:embed/>
                </p:oleObj>
              </mc:Choice>
              <mc:Fallback>
                <p:oleObj name="Equation" r:id="rId3" imgW="44319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636" y="1844681"/>
                        <a:ext cx="521017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4668"/>
              </p:ext>
            </p:extLst>
          </p:nvPr>
        </p:nvGraphicFramePr>
        <p:xfrm>
          <a:off x="2681289" y="5300663"/>
          <a:ext cx="516731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5" imgW="4470120" imgH="342720" progId="Equation.3">
                  <p:embed/>
                </p:oleObj>
              </mc:Choice>
              <mc:Fallback>
                <p:oleObj name="Equation" r:id="rId5" imgW="4470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9" y="5300663"/>
                        <a:ext cx="5167311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512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40" y="3"/>
            <a:ext cx="8418551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Rectangular coordinates  or  x ,y – </a:t>
            </a:r>
            <a:r>
              <a:rPr lang="en-US" sz="32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plane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rectangular coordinate system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provides a geometric way to graph equations in two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variables</a:t>
            </a:r>
            <a:r>
              <a:rPr lang="en-US" sz="2800" dirty="0" smtClean="0">
                <a:solidFill>
                  <a:srgbClr val="F484DA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F8B5E8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endParaRPr lang="en-US" sz="3200" b="1" dirty="0" smtClean="0">
              <a:solidFill>
                <a:srgbClr val="F8B5E8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Origin (0,0)</a:t>
            </a:r>
          </a:p>
          <a:p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Ordered pair (</a:t>
            </a:r>
            <a:r>
              <a:rPr lang="en-US" sz="3200" b="1" dirty="0" err="1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x,y</a:t>
            </a:r>
            <a:r>
              <a:rPr lang="en-US" sz="32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)</a:t>
            </a:r>
            <a:endParaRPr lang="en-US" sz="3200" b="1" dirty="0" smtClean="0">
              <a:solidFill>
                <a:srgbClr val="F8B5E8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Quadrants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X-intercept: </a:t>
            </a:r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a point where a curve or line intersects with x- axis , </a:t>
            </a:r>
          </a:p>
          <a:p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found by setting y=0 and solving for x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Y-intercept</a:t>
            </a:r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: a </a:t>
            </a:r>
            <a:r>
              <a:rPr lang="en-US" sz="32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point where a curve or line intersects with </a:t>
            </a:r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y- </a:t>
            </a:r>
            <a:r>
              <a:rPr lang="en-US" sz="32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axis </a:t>
            </a:r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found by setting </a:t>
            </a:r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x=0 </a:t>
            </a:r>
            <a:r>
              <a:rPr lang="en-US" sz="32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and solving for </a:t>
            </a:r>
            <a:r>
              <a:rPr lang="en-US" sz="32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y </a:t>
            </a:r>
          </a:p>
        </p:txBody>
      </p:sp>
    </p:spTree>
    <p:extLst>
      <p:ext uri="{BB962C8B-B14F-4D97-AF65-F5344CB8AC3E}">
        <p14:creationId xmlns:p14="http://schemas.microsoft.com/office/powerpoint/2010/main" val="2533940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9704" y="677989"/>
            <a:ext cx="6642497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If y</a:t>
            </a: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= 2</a:t>
            </a:r>
            <a:r>
              <a:rPr lang="en-US" sz="2400" b="1" i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x</a:t>
            </a:r>
            <a:r>
              <a:rPr lang="en-US" sz="24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 + </a:t>
            </a: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    Find</a:t>
            </a:r>
            <a:r>
              <a:rPr lang="en-US" sz="24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;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x</a:t>
            </a: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- intercept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y</a:t>
            </a: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-intercept</a:t>
            </a:r>
          </a:p>
          <a:p>
            <a:pPr marL="457200" indent="-457200" eaLnBrk="1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sketch </a:t>
            </a:r>
            <a:r>
              <a:rPr lang="en-US" sz="2400" b="1" dirty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the graph</a:t>
            </a: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.</a:t>
            </a:r>
          </a:p>
          <a:p>
            <a:pPr lvl="1" indent="-457200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The domain</a:t>
            </a:r>
          </a:p>
          <a:p>
            <a:pPr lvl="1" indent="-457200" eaLnBrk="1" hangingPunct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8B5E8">
                    <a:lumMod val="50000"/>
                  </a:srgbClr>
                </a:solidFill>
                <a:latin typeface="Calibri" panose="020F0502020204030204" pitchFamily="34" charset="0"/>
              </a:rPr>
              <a:t>The range</a:t>
            </a:r>
          </a:p>
          <a:p>
            <a:pPr marL="0" lvl="1" eaLnBrk="1" hangingPunct="1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Solution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  <a:p>
            <a:pPr lvl="1" indent="-457200" eaLnBrk="1" hangingPunct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When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= 0, we have 0 = 2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</a:rPr>
              <a:t>x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+ 3 so that</a:t>
            </a:r>
          </a:p>
          <a:p>
            <a:pPr marL="457200" indent="-457200" eaLnBrk="1" hangingPunct="1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When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</a:rPr>
              <a:t>x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= 0,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</a:rPr>
              <a:t> = 2(0) + 3 =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         , 3)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066801"/>
            <a:ext cx="3845592" cy="331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1020278" y="231897"/>
            <a:ext cx="6858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Example 27 – Intercepts and Graph</a:t>
            </a:r>
          </a:p>
        </p:txBody>
      </p:sp>
      <p:graphicFrame>
        <p:nvGraphicFramePr>
          <p:cNvPr id="286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36750"/>
              </p:ext>
            </p:extLst>
          </p:nvPr>
        </p:nvGraphicFramePr>
        <p:xfrm>
          <a:off x="5635218" y="4184556"/>
          <a:ext cx="804085" cy="87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5" imgW="482400" imgH="393480" progId="Equation.3">
                  <p:embed/>
                </p:oleObj>
              </mc:Choice>
              <mc:Fallback>
                <p:oleObj name="Equation" r:id="rId5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218" y="4184556"/>
                        <a:ext cx="804085" cy="873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01998"/>
              </p:ext>
            </p:extLst>
          </p:nvPr>
        </p:nvGraphicFramePr>
        <p:xfrm>
          <a:off x="1035640" y="4800152"/>
          <a:ext cx="42267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7" imgW="253800" imgH="393480" progId="Equation.3">
                  <p:embed/>
                </p:oleObj>
              </mc:Choice>
              <mc:Fallback>
                <p:oleObj name="Equation" r:id="rId7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640" y="4800152"/>
                        <a:ext cx="42267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19704" y="5663334"/>
            <a:ext cx="4751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domain: all the real number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range : all the real number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11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4532" y="476255"/>
            <a:ext cx="6506765" cy="47529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 rtl="0">
              <a:buFont typeface="Verdana" panose="020B0604030504040204" pitchFamily="34" charset="0"/>
              <a:buNone/>
            </a:pPr>
            <a:r>
              <a:rPr lang="en-US" sz="2800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Slope of a Line</a:t>
            </a:r>
          </a:p>
          <a:p>
            <a:pPr algn="l" rtl="0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 slope of the line is for two different points (</a:t>
            </a: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x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) and (</a:t>
            </a: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x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2800" b="1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</a:t>
            </a:r>
            <a:r>
              <a:rPr lang="en-US" sz="2800" b="1" baseline="-25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is</a:t>
            </a:r>
          </a:p>
          <a:p>
            <a:pPr marL="0" indent="0" algn="l" rtl="0">
              <a:buNone/>
            </a:pPr>
            <a:endParaRPr lang="en-US" sz="28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143000" y="476255"/>
            <a:ext cx="6858000" cy="120154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2.6 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Lines</a:t>
            </a:r>
          </a:p>
          <a:p>
            <a:pPr algn="ctr" rtl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Relationships represented by lines</a:t>
            </a:r>
            <a:endParaRPr lang="en-US" sz="3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81" y="1630841"/>
            <a:ext cx="2558921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29262"/>
              </p:ext>
            </p:extLst>
          </p:nvPr>
        </p:nvGraphicFramePr>
        <p:xfrm>
          <a:off x="2590800" y="3200400"/>
          <a:ext cx="323731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3441600" imgH="711000" progId="Equation.3">
                  <p:embed/>
                </p:oleObj>
              </mc:Choice>
              <mc:Fallback>
                <p:oleObj name="Equation" r:id="rId5" imgW="3441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323731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2487" y="4622258"/>
            <a:ext cx="72220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484DA">
                    <a:lumMod val="50000"/>
                  </a:srgbClr>
                </a:solidFill>
              </a:rPr>
              <a:t>Zero slope: horizontal line </a:t>
            </a:r>
            <a:r>
              <a:rPr lang="en-US" sz="2400" b="1" dirty="0" smtClean="0">
                <a:solidFill>
                  <a:srgbClr val="002060"/>
                </a:solidFill>
              </a:rPr>
              <a:t>m = 0</a:t>
            </a:r>
          </a:p>
          <a:p>
            <a:r>
              <a:rPr lang="en-US" sz="2400" b="1" dirty="0" smtClean="0">
                <a:solidFill>
                  <a:srgbClr val="F484DA">
                    <a:lumMod val="50000"/>
                  </a:srgbClr>
                </a:solidFill>
              </a:rPr>
              <a:t>Undefined slope: vertical line</a:t>
            </a:r>
          </a:p>
          <a:p>
            <a:r>
              <a:rPr lang="en-US" sz="2400" b="1" dirty="0" smtClean="0">
                <a:solidFill>
                  <a:srgbClr val="F484DA">
                    <a:lumMod val="50000"/>
                  </a:srgbClr>
                </a:solidFill>
              </a:rPr>
              <a:t>Positive slope: line rises from right to left </a:t>
            </a:r>
            <a:r>
              <a:rPr lang="en-US" sz="2400" b="1" dirty="0" smtClean="0">
                <a:solidFill>
                  <a:srgbClr val="002060"/>
                </a:solidFill>
              </a:rPr>
              <a:t>m &gt; 0</a:t>
            </a:r>
          </a:p>
          <a:p>
            <a:r>
              <a:rPr lang="en-US" sz="2400" b="1" dirty="0" smtClean="0">
                <a:solidFill>
                  <a:srgbClr val="F484DA">
                    <a:lumMod val="50000"/>
                  </a:srgbClr>
                </a:solidFill>
              </a:rPr>
              <a:t>Negative slope: line falls from left to right </a:t>
            </a:r>
            <a:r>
              <a:rPr lang="en-US" sz="2400" b="1" dirty="0" smtClean="0">
                <a:solidFill>
                  <a:srgbClr val="002060"/>
                </a:solidFill>
              </a:rPr>
              <a:t>m &lt; 0</a:t>
            </a:r>
            <a:endParaRPr lang="ar-EG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0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77753" y="4"/>
            <a:ext cx="6156722" cy="1975543"/>
          </a:xfrm>
          <a:prstGeom prst="rect">
            <a:avLst/>
          </a:prstGeom>
          <a:noFill/>
          <a:ln/>
        </p:spPr>
        <p:txBody>
          <a:bodyPr/>
          <a:lstStyle/>
          <a:p>
            <a:pPr algn="l" rtl="0">
              <a:buFont typeface="Verdana" panose="020B0604030504040204" pitchFamily="34" charset="0"/>
              <a:buNone/>
            </a:pPr>
            <a:r>
              <a:rPr lang="en-US" sz="2800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point-slope form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algn="l" rtl="0">
              <a:buFont typeface="Verdana" panose="020B0604030504040204" pitchFamily="34" charset="0"/>
              <a:buNone/>
            </a:pP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point-slope form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of an equation of the line through (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x</a:t>
            </a:r>
            <a:r>
              <a:rPr lang="en-US" sz="28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y</a:t>
            </a:r>
            <a:r>
              <a:rPr lang="en-US" sz="28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) with slope </a:t>
            </a:r>
            <a:r>
              <a:rPr lang="en-US"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 is</a:t>
            </a:r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422449"/>
              </p:ext>
            </p:extLst>
          </p:nvPr>
        </p:nvGraphicFramePr>
        <p:xfrm>
          <a:off x="6248400" y="1217273"/>
          <a:ext cx="2743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4" imgW="1180800" imgH="241200" progId="Equation.3">
                  <p:embed/>
                </p:oleObj>
              </mc:Choice>
              <mc:Fallback>
                <p:oleObj name="Equation" r:id="rId4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17273"/>
                        <a:ext cx="2743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4707" y="1931521"/>
            <a:ext cx="6606073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i="1" u="sng" dirty="0" smtClean="0">
                <a:solidFill>
                  <a:srgbClr val="002060"/>
                </a:solidFill>
              </a:rPr>
              <a:t>Slope intercept form: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Y = mx +b</a:t>
            </a:r>
            <a:endParaRPr lang="en-US" sz="2800" b="1" i="1" u="sng" dirty="0" smtClean="0">
              <a:solidFill>
                <a:srgbClr val="F8B5E8">
                  <a:lumMod val="10000"/>
                </a:srgbClr>
              </a:solidFill>
            </a:endParaRPr>
          </a:p>
          <a:p>
            <a:endParaRPr lang="en-US" sz="2800" b="1" i="1" u="sng" dirty="0" smtClean="0">
              <a:solidFill>
                <a:srgbClr val="F8B5E8">
                  <a:lumMod val="10000"/>
                </a:srgbClr>
              </a:solidFill>
            </a:endParaRPr>
          </a:p>
          <a:p>
            <a:r>
              <a:rPr lang="en-US" sz="2800" b="1" i="1" u="sng" dirty="0" smtClean="0">
                <a:solidFill>
                  <a:srgbClr val="F8B5E8">
                    <a:lumMod val="10000"/>
                  </a:srgbClr>
                </a:solidFill>
              </a:rPr>
              <a:t>General linear form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Ax+By+C</a:t>
            </a:r>
            <a:r>
              <a:rPr lang="en-US" sz="2800" b="1" dirty="0" smtClean="0">
                <a:solidFill>
                  <a:srgbClr val="0070C0"/>
                </a:solidFill>
              </a:rPr>
              <a:t>=0</a:t>
            </a:r>
          </a:p>
          <a:p>
            <a:endParaRPr lang="en-US" sz="2800" b="1" i="1" u="sng" dirty="0" smtClean="0">
              <a:solidFill>
                <a:srgbClr val="F8B5E8">
                  <a:lumMod val="10000"/>
                </a:srgbClr>
              </a:solidFill>
            </a:endParaRPr>
          </a:p>
          <a:p>
            <a:r>
              <a:rPr lang="en-US" sz="2800" b="1" i="1" u="sng" dirty="0" smtClean="0">
                <a:solidFill>
                  <a:srgbClr val="F8B5E8">
                    <a:lumMod val="10000"/>
                  </a:srgbClr>
                </a:solidFill>
              </a:rPr>
              <a:t>Vertical </a:t>
            </a:r>
            <a:r>
              <a:rPr lang="en-US" sz="2800" b="1" i="1" u="sng" dirty="0">
                <a:solidFill>
                  <a:srgbClr val="F8B5E8">
                    <a:lumMod val="10000"/>
                  </a:srgbClr>
                </a:solidFill>
              </a:rPr>
              <a:t>line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X=a</a:t>
            </a:r>
          </a:p>
          <a:p>
            <a:endParaRPr lang="en-US" sz="2800" b="1" i="1" u="sng" dirty="0" smtClean="0">
              <a:solidFill>
                <a:srgbClr val="F8B5E8">
                  <a:lumMod val="10000"/>
                </a:srgbClr>
              </a:solidFill>
            </a:endParaRPr>
          </a:p>
          <a:p>
            <a:r>
              <a:rPr lang="en-US" sz="2800" b="1" i="1" u="sng" dirty="0" smtClean="0">
                <a:solidFill>
                  <a:srgbClr val="F8B5E8">
                    <a:lumMod val="10000"/>
                  </a:srgbClr>
                </a:solidFill>
              </a:rPr>
              <a:t>Horizontal </a:t>
            </a:r>
            <a:r>
              <a:rPr lang="en-US" sz="2800" b="1" i="1" u="sng" dirty="0">
                <a:solidFill>
                  <a:srgbClr val="F8B5E8">
                    <a:lumMod val="10000"/>
                  </a:srgbClr>
                </a:solidFill>
              </a:rPr>
              <a:t>line </a:t>
            </a:r>
            <a:endParaRPr lang="en-US" sz="2800" b="1" i="1" u="sng" dirty="0" smtClean="0">
              <a:solidFill>
                <a:srgbClr val="F8B5E8">
                  <a:lumMod val="10000"/>
                </a:srgbClr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y=b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1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1" y="944565"/>
            <a:ext cx="7628021" cy="257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en-US" sz="3600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function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solidFill>
                  <a:srgbClr val="F484DA">
                    <a:lumMod val="75000"/>
                  </a:srgbClr>
                </a:solidFill>
                <a:latin typeface="Calibri" panose="020F0502020204030204" pitchFamily="34" charset="0"/>
              </a:rPr>
              <a:t>a rule that assigns </a:t>
            </a:r>
            <a:r>
              <a:rPr lang="en-US" sz="3600" b="1" dirty="0">
                <a:solidFill>
                  <a:srgbClr val="F484DA">
                    <a:lumMod val="75000"/>
                  </a:srgbClr>
                </a:solidFill>
                <a:latin typeface="Calibri" panose="020F0502020204030204" pitchFamily="34" charset="0"/>
              </a:rPr>
              <a:t>each input number to one output number</a:t>
            </a:r>
            <a:r>
              <a:rPr lang="en-US" sz="3600" b="1" dirty="0" smtClean="0">
                <a:solidFill>
                  <a:srgbClr val="F484DA">
                    <a:lumMod val="75000"/>
                  </a:srgbClr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Form from Y → X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“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 each element in X a unique value in Y”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4000" dirty="0">
                <a:solidFill>
                  <a:srgbClr val="F484DA"/>
                </a:solidFill>
                <a:latin typeface="Calibri" panose="020F0502020204030204" pitchFamily="34" charset="0"/>
              </a:rPr>
              <a:t>The set of all input numbers is the </a:t>
            </a:r>
            <a:r>
              <a:rPr lang="en-US" sz="4000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domain</a:t>
            </a:r>
            <a:r>
              <a:rPr lang="en-US" sz="4000" b="1" dirty="0">
                <a:solidFill>
                  <a:srgbClr val="F484DA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F484DA"/>
                </a:solidFill>
                <a:latin typeface="Calibri" panose="020F0502020204030204" pitchFamily="34" charset="0"/>
              </a:rPr>
              <a:t>of the function.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4000" dirty="0">
                <a:solidFill>
                  <a:srgbClr val="F484DA"/>
                </a:solidFill>
                <a:latin typeface="Calibri" panose="020F0502020204030204" pitchFamily="34" charset="0"/>
              </a:rPr>
              <a:t>The set of all output numbers is the </a:t>
            </a:r>
            <a:r>
              <a:rPr lang="en-US" sz="4000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range</a:t>
            </a:r>
            <a:r>
              <a:rPr lang="en-US" sz="4000" i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4000" i="1" u="sng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1"/>
            <a:ext cx="6858000" cy="944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algn="ctr" rtl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2.1 Functions</a:t>
            </a:r>
          </a:p>
        </p:txBody>
      </p:sp>
    </p:spTree>
    <p:extLst>
      <p:ext uri="{BB962C8B-B14F-4D97-AF65-F5344CB8AC3E}">
        <p14:creationId xmlns:p14="http://schemas.microsoft.com/office/powerpoint/2010/main" val="197207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94237" y="1165225"/>
            <a:ext cx="62912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Find an equation of the line passing through (–3, 8) and (4, –2).</a:t>
            </a:r>
          </a:p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Solution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The line has slope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Using a point-slope form with (–3, 8) gives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43003" y="549275"/>
            <a:ext cx="60757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 rtl="1" eaLnBrk="1" hangingPunct="1">
              <a:spcBef>
                <a:spcPct val="20000"/>
              </a:spcBef>
            </a:pPr>
            <a:r>
              <a:rPr lang="en-US" b="1">
                <a:solidFill>
                  <a:srgbClr val="0070C0"/>
                </a:solidFill>
                <a:latin typeface="Calibri" panose="020F0502020204030204" pitchFamily="34" charset="0"/>
              </a:rPr>
              <a:t>Example 37 – Determining a Line from Two Points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44947"/>
              </p:ext>
            </p:extLst>
          </p:nvPr>
        </p:nvGraphicFramePr>
        <p:xfrm>
          <a:off x="4495800" y="2492381"/>
          <a:ext cx="259437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3" imgW="1968480" imgH="660240" progId="Equation.3">
                  <p:embed/>
                </p:oleObj>
              </mc:Choice>
              <mc:Fallback>
                <p:oleObj name="Equation" r:id="rId3" imgW="19684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92381"/>
                        <a:ext cx="259437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11329"/>
              </p:ext>
            </p:extLst>
          </p:nvPr>
        </p:nvGraphicFramePr>
        <p:xfrm>
          <a:off x="3149287" y="3638551"/>
          <a:ext cx="3232265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5" imgW="1320480" imgH="1498320" progId="Equation.3">
                  <p:embed/>
                </p:oleObj>
              </mc:Choice>
              <mc:Fallback>
                <p:oleObj name="Equation" r:id="rId5" imgW="132048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287" y="3638551"/>
                        <a:ext cx="3232265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59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291" y="1196978"/>
            <a:ext cx="8929687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1">
              <a:spcBef>
                <a:spcPct val="20000"/>
              </a:spcBef>
              <a:buFontTx/>
              <a:buAutoNum type="alphaLcPeriod"/>
            </a:pPr>
            <a:r>
              <a:rPr lang="en-US" sz="2700" dirty="0">
                <a:solidFill>
                  <a:srgbClr val="F484DA"/>
                </a:solidFill>
                <a:latin typeface="Calibri" pitchFamily="34" charset="0"/>
              </a:rPr>
              <a:t>Find a general linear form of the line whose slope-intercept form is</a:t>
            </a:r>
          </a:p>
          <a:p>
            <a:pPr marL="342900" indent="-342900" rtl="1">
              <a:spcBef>
                <a:spcPct val="20000"/>
              </a:spcBef>
            </a:pPr>
            <a:endParaRPr lang="en-US" sz="2700" dirty="0">
              <a:solidFill>
                <a:srgbClr val="F484DA"/>
              </a:solidFill>
              <a:latin typeface="Calibri" pitchFamily="34" charset="0"/>
            </a:endParaRPr>
          </a:p>
          <a:p>
            <a:pPr marL="342900" indent="-342900" rtl="1">
              <a:spcBef>
                <a:spcPct val="20000"/>
              </a:spcBef>
            </a:pPr>
            <a:endParaRPr lang="en-US" sz="2700" b="1" dirty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 rtl="1">
              <a:spcBef>
                <a:spcPct val="20000"/>
              </a:spcBef>
            </a:pPr>
            <a:r>
              <a:rPr lang="en-US" sz="2700" b="1" dirty="0">
                <a:solidFill>
                  <a:srgbClr val="0070C0"/>
                </a:solidFill>
                <a:latin typeface="Calibri" pitchFamily="34" charset="0"/>
              </a:rPr>
              <a:t>Solution:</a:t>
            </a:r>
            <a:r>
              <a:rPr lang="en-US" sz="2700" dirty="0">
                <a:solidFill>
                  <a:srgbClr val="F484DA"/>
                </a:solidFill>
                <a:latin typeface="Calibri" pitchFamily="34" charset="0"/>
              </a:rPr>
              <a:t> </a:t>
            </a:r>
          </a:p>
          <a:p>
            <a:pPr marL="342900" indent="-342900" rtl="1">
              <a:spcBef>
                <a:spcPct val="20000"/>
              </a:spcBef>
            </a:pPr>
            <a:r>
              <a:rPr lang="en-US" sz="2700" dirty="0">
                <a:solidFill>
                  <a:srgbClr val="F484DA"/>
                </a:solidFill>
                <a:latin typeface="Calibri" pitchFamily="34" charset="0"/>
              </a:rPr>
              <a:t>By clearing the fractions, we have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92150"/>
            <a:ext cx="91440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rt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Example 41 – Converting Forms of Equations of Lines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2555875" y="1989144"/>
          <a:ext cx="15890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1206360" imgH="609480" progId="Equation.3">
                  <p:embed/>
                </p:oleObj>
              </mc:Choice>
              <mc:Fallback>
                <p:oleObj name="Equation" r:id="rId3" imgW="12063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989144"/>
                        <a:ext cx="15890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3"/>
          <p:cNvGraphicFramePr>
            <a:graphicFrameLocks noChangeAspect="1"/>
          </p:cNvGraphicFramePr>
          <p:nvPr/>
        </p:nvGraphicFramePr>
        <p:xfrm>
          <a:off x="3276601" y="4292606"/>
          <a:ext cx="23574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1574640" imgH="965160" progId="Equation.3">
                  <p:embed/>
                </p:oleObj>
              </mc:Choice>
              <mc:Fallback>
                <p:oleObj name="Equation" r:id="rId5" imgW="15746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4292606"/>
                        <a:ext cx="235743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436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2.6 Lines</a:t>
            </a:r>
          </a:p>
        </p:txBody>
      </p:sp>
    </p:spTree>
    <p:extLst>
      <p:ext uri="{BB962C8B-B14F-4D97-AF65-F5344CB8AC3E}">
        <p14:creationId xmlns:p14="http://schemas.microsoft.com/office/powerpoint/2010/main" val="127706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8313" y="908056"/>
            <a:ext cx="83883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rtl="1">
              <a:spcBef>
                <a:spcPct val="20000"/>
              </a:spcBef>
              <a:spcAft>
                <a:spcPts val="1200"/>
              </a:spcAft>
            </a:pPr>
            <a:r>
              <a:rPr lang="en-US" dirty="0">
                <a:solidFill>
                  <a:srgbClr val="F484DA"/>
                </a:solidFill>
                <a:latin typeface="Calibri" pitchFamily="34" charset="0"/>
              </a:rPr>
              <a:t>b. Find the slope-intercept form of the line having a general linear form</a:t>
            </a:r>
          </a:p>
          <a:p>
            <a:pPr marL="342900" indent="-342900" rtl="1">
              <a:spcBef>
                <a:spcPct val="20000"/>
              </a:spcBef>
            </a:pPr>
            <a:r>
              <a:rPr lang="en-US" sz="2700" b="1" dirty="0">
                <a:solidFill>
                  <a:srgbClr val="0070C0"/>
                </a:solidFill>
                <a:latin typeface="Calibri" pitchFamily="34" charset="0"/>
              </a:rPr>
              <a:t>Solution: </a:t>
            </a:r>
          </a:p>
          <a:p>
            <a:pPr marL="342900" indent="-342900" rtl="1">
              <a:spcBef>
                <a:spcPct val="20000"/>
              </a:spcBef>
            </a:pPr>
            <a:r>
              <a:rPr lang="en-US" dirty="0">
                <a:solidFill>
                  <a:srgbClr val="F484DA"/>
                </a:solidFill>
                <a:latin typeface="Calibri" pitchFamily="34" charset="0"/>
              </a:rPr>
              <a:t>We solve the given equation for </a:t>
            </a:r>
            <a:r>
              <a:rPr lang="en-US" i="1" dirty="0">
                <a:solidFill>
                  <a:srgbClr val="F484DA"/>
                </a:solidFill>
                <a:latin typeface="Calibri" pitchFamily="34" charset="0"/>
              </a:rPr>
              <a:t>y</a:t>
            </a:r>
            <a:r>
              <a:rPr lang="en-US" dirty="0">
                <a:solidFill>
                  <a:srgbClr val="F484DA"/>
                </a:solidFill>
                <a:latin typeface="Calibri" pitchFamily="34" charset="0"/>
              </a:rPr>
              <a:t>,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lvl="1" algn="r" rtl="1" eaLnBrk="1" hangingPunct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2.6 Lines</a:t>
            </a:r>
          </a:p>
          <a:p>
            <a:pPr marL="365760" lvl="1" algn="r" rtl="1" eaLnBrk="1" hangingPunct="1">
              <a:lnSpc>
                <a:spcPct val="80000"/>
              </a:lnSpc>
              <a:defRPr/>
            </a:pP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Example 41 </a:t>
            </a: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 Converting Forms of Equations of Lines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3779841" y="1412881"/>
          <a:ext cx="21859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3" imgW="1460160" imgH="266400" progId="Equation.3">
                  <p:embed/>
                </p:oleObj>
              </mc:Choice>
              <mc:Fallback>
                <p:oleObj name="Equation" r:id="rId3" imgW="1460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41" y="1412881"/>
                        <a:ext cx="21859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3"/>
          <p:cNvGraphicFramePr>
            <a:graphicFrameLocks noChangeAspect="1"/>
          </p:cNvGraphicFramePr>
          <p:nvPr/>
        </p:nvGraphicFramePr>
        <p:xfrm>
          <a:off x="3419478" y="3389313"/>
          <a:ext cx="3097213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5" imgW="2070000" imgH="1333440" progId="Equation.3">
                  <p:embed/>
                </p:oleObj>
              </mc:Choice>
              <mc:Fallback>
                <p:oleObj name="Equation" r:id="rId5" imgW="20700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8" y="3389313"/>
                        <a:ext cx="3097213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04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810929" y="718438"/>
            <a:ext cx="6858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 rt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Example 39 – Find the Slope and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y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-intercept of a Line</a:t>
            </a:r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1547812" y="2205043"/>
            <a:ext cx="64531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Find the slope and </a:t>
            </a:r>
            <a:r>
              <a:rPr lang="en-US" sz="3200" i="1" dirty="0">
                <a:solidFill>
                  <a:srgbClr val="F484DA"/>
                </a:solidFill>
                <a:latin typeface="Calibri" panose="020F0502020204030204" pitchFamily="34" charset="0"/>
              </a:rPr>
              <a:t>y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-intercept of the line with equation    </a:t>
            </a:r>
            <a:r>
              <a:rPr lang="en-US" sz="3200" i="1" dirty="0">
                <a:solidFill>
                  <a:srgbClr val="F484DA"/>
                </a:solidFill>
                <a:latin typeface="Calibri" panose="020F0502020204030204" pitchFamily="34" charset="0"/>
              </a:rPr>
              <a:t>y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 = 5(3 – 2</a:t>
            </a:r>
            <a:r>
              <a:rPr lang="en-US" sz="32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).</a:t>
            </a:r>
            <a:endParaRPr lang="en-US" sz="2400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Rewrite the equation as</a:t>
            </a:r>
          </a:p>
          <a:p>
            <a:pPr eaLnBrk="1" hangingPunct="1">
              <a:spcBef>
                <a:spcPct val="20000"/>
              </a:spcBef>
            </a:pPr>
            <a:endParaRPr lang="en-US" sz="3200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3200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The slope is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–10 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and the </a:t>
            </a:r>
            <a:r>
              <a:rPr lang="en-US" sz="3200" i="1" dirty="0">
                <a:solidFill>
                  <a:srgbClr val="F484DA"/>
                </a:solidFill>
                <a:latin typeface="Calibri" panose="020F0502020204030204" pitchFamily="34" charset="0"/>
              </a:rPr>
              <a:t>y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-intercept is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15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358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12381"/>
              </p:ext>
            </p:extLst>
          </p:nvPr>
        </p:nvGraphicFramePr>
        <p:xfrm>
          <a:off x="5168068" y="4082104"/>
          <a:ext cx="138469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1384200" imgH="1054080" progId="Equation.3">
                  <p:embed/>
                </p:oleObj>
              </mc:Choice>
              <mc:Fallback>
                <p:oleObj name="Equation" r:id="rId3" imgW="138420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068" y="4082104"/>
                        <a:ext cx="1384697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06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" y="1102063"/>
            <a:ext cx="7255129" cy="5184775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algn="l" rtl="0">
              <a:buFont typeface="Verdana" panose="020B0604030504040204" pitchFamily="34" charset="0"/>
              <a:buNone/>
            </a:pPr>
            <a:r>
              <a:rPr lang="en-US" sz="3200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Parallel and Perpendicular Lines</a:t>
            </a:r>
            <a:endParaRPr lang="en-US" sz="3200" i="1" u="sng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l" rtl="0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Parallel Lines </a:t>
            </a:r>
            <a:r>
              <a:rPr lang="en-US" sz="3200" dirty="0">
                <a:latin typeface="Calibri" panose="020F0502020204030204" pitchFamily="34" charset="0"/>
              </a:rPr>
              <a:t>are two lines that have the same slope</a:t>
            </a:r>
            <a:r>
              <a:rPr lang="en-US" sz="3200" dirty="0" smtClean="0">
                <a:latin typeface="Calibri" panose="020F0502020204030204" pitchFamily="34" charset="0"/>
              </a:rPr>
              <a:t>. </a:t>
            </a:r>
            <a:endParaRPr lang="en-US" sz="3200" dirty="0">
              <a:latin typeface="Calibri" panose="020F0502020204030204" pitchFamily="34" charset="0"/>
            </a:endParaRPr>
          </a:p>
          <a:p>
            <a:pPr algn="l" rtl="0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Perpendicular Lines </a:t>
            </a:r>
            <a:r>
              <a:rPr lang="en-US" sz="3200" dirty="0">
                <a:latin typeface="Calibri" panose="020F0502020204030204" pitchFamily="34" charset="0"/>
              </a:rPr>
              <a:t>are two lines with slopes </a:t>
            </a:r>
            <a:r>
              <a:rPr lang="en-US" sz="3200" i="1" dirty="0">
                <a:latin typeface="Calibri" panose="020F0502020204030204" pitchFamily="34" charset="0"/>
              </a:rPr>
              <a:t>m</a:t>
            </a:r>
            <a:r>
              <a:rPr lang="en-US" sz="3200" baseline="-25000" dirty="0">
                <a:latin typeface="Calibri" panose="020F0502020204030204" pitchFamily="34" charset="0"/>
              </a:rPr>
              <a:t>1 </a:t>
            </a:r>
            <a:r>
              <a:rPr lang="en-US" sz="3200" dirty="0">
                <a:latin typeface="Calibri" panose="020F0502020204030204" pitchFamily="34" charset="0"/>
              </a:rPr>
              <a:t>and </a:t>
            </a:r>
            <a:r>
              <a:rPr lang="en-US" sz="3200" i="1" dirty="0">
                <a:latin typeface="Calibri" panose="020F0502020204030204" pitchFamily="34" charset="0"/>
              </a:rPr>
              <a:t>m</a:t>
            </a:r>
            <a:r>
              <a:rPr lang="en-US" sz="3200" baseline="-25000" dirty="0">
                <a:latin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</a:rPr>
              <a:t> perpendicular to each other only if</a:t>
            </a:r>
          </a:p>
        </p:txBody>
      </p:sp>
      <p:graphicFrame>
        <p:nvGraphicFramePr>
          <p:cNvPr id="409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972503"/>
              </p:ext>
            </p:extLst>
          </p:nvPr>
        </p:nvGraphicFramePr>
        <p:xfrm>
          <a:off x="7012858" y="3202487"/>
          <a:ext cx="1274495" cy="49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3" imgW="609480" imgH="253800" progId="Equation.3">
                  <p:embed/>
                </p:oleObj>
              </mc:Choice>
              <mc:Fallback>
                <p:oleObj name="Equation" r:id="rId3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858" y="3202487"/>
                        <a:ext cx="1274495" cy="491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73" y="105877"/>
            <a:ext cx="3774340" cy="3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17451"/>
              </p:ext>
            </p:extLst>
          </p:nvPr>
        </p:nvGraphicFramePr>
        <p:xfrm>
          <a:off x="2926546" y="4960093"/>
          <a:ext cx="1527547" cy="132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6" imgW="660240" imgH="431640" progId="Equation.3">
                  <p:embed/>
                </p:oleObj>
              </mc:Choice>
              <mc:Fallback>
                <p:oleObj name="Equation" r:id="rId6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546" y="4960093"/>
                        <a:ext cx="1527547" cy="1326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09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591954" y="1523123"/>
            <a:ext cx="8123722" cy="2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A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Determine weather the lines are parallel , perpendicular , or  neither</a:t>
            </a:r>
            <a:endParaRPr lang="en-AU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en-US" sz="2600" b="1" dirty="0" smtClean="0">
                <a:solidFill>
                  <a:srgbClr val="F484DA">
                    <a:lumMod val="50000"/>
                  </a:srgbClr>
                </a:solidFill>
                <a:latin typeface="Calibri" panose="020F0502020204030204" pitchFamily="34" charset="0"/>
              </a:rPr>
              <a:t>Y=-5x + 7   , y = -5x – 3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en-US" sz="2600" b="1" dirty="0" smtClean="0">
                <a:solidFill>
                  <a:srgbClr val="F484DA">
                    <a:lumMod val="50000"/>
                  </a:srgbClr>
                </a:solidFill>
                <a:latin typeface="Calibri" panose="020F0502020204030204" pitchFamily="34" charset="0"/>
              </a:rPr>
              <a:t>Y = 5x + 2  ,  -5x +y -3 = 0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en-US" sz="2600" b="1" dirty="0" smtClean="0">
                <a:solidFill>
                  <a:srgbClr val="F484DA">
                    <a:lumMod val="50000"/>
                  </a:srgbClr>
                </a:solidFill>
                <a:latin typeface="Calibri" panose="020F0502020204030204" pitchFamily="34" charset="0"/>
              </a:rPr>
              <a:t>Y= 4x – 8 , y = 12 – 4x</a:t>
            </a:r>
          </a:p>
          <a:p>
            <a:pPr marL="514350" indent="-514350" eaLnBrk="1" hangingPunct="1">
              <a:spcBef>
                <a:spcPct val="20000"/>
              </a:spcBef>
              <a:buFont typeface="+mj-lt"/>
              <a:buAutoNum type="arabicParenR"/>
            </a:pPr>
            <a:r>
              <a:rPr lang="en-US" sz="2600" b="1" dirty="0" smtClean="0">
                <a:solidFill>
                  <a:srgbClr val="F484DA">
                    <a:lumMod val="50000"/>
                  </a:srgbClr>
                </a:solidFill>
                <a:latin typeface="Calibri" panose="020F0502020204030204" pitchFamily="34" charset="0"/>
              </a:rPr>
              <a:t> X + 3y +5=0 , y = -3x</a:t>
            </a:r>
          </a:p>
        </p:txBody>
      </p:sp>
    </p:spTree>
    <p:extLst>
      <p:ext uri="{BB962C8B-B14F-4D97-AF65-F5344CB8AC3E}">
        <p14:creationId xmlns:p14="http://schemas.microsoft.com/office/powerpoint/2010/main" val="1798871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143000" y="692151"/>
                <a:ext cx="6858000" cy="6076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4000" b="1" i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To assign the domain</a:t>
                </a: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:</a:t>
                </a:r>
              </a:p>
              <a:p>
                <a:pPr marL="971550" lvl="1" indent="-514350"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AutoNum type="alphaLcParenBoth"/>
                </a:pPr>
                <a:r>
                  <a:rPr lang="en-US" sz="3200" b="1" dirty="0" smtClean="0">
                    <a:solidFill>
                      <a:srgbClr val="F8B5E8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Polynomial functions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Example: the domain of all the following functions are 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i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“ all the real number”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F(x) = 3x – 12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en-US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F(x) = 3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F(x) = -6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692150"/>
                <a:ext cx="9144000" cy="5731569"/>
              </a:xfrm>
              <a:prstGeom prst="rect">
                <a:avLst/>
              </a:prstGeom>
              <a:blipFill rotWithShape="0">
                <a:blip r:embed="rId2"/>
                <a:stretch>
                  <a:fillRect t="-3830" b="-19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14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143000" y="692150"/>
                <a:ext cx="6858000" cy="6242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en-US" sz="3200" b="1" dirty="0" smtClean="0">
                    <a:solidFill>
                      <a:srgbClr val="F8B5E8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b) Radical sign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{x │x ≥ 0}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Examples:</a:t>
                </a:r>
              </a:p>
              <a:p>
                <a:pPr marL="914400" lvl="1" indent="-457200"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F(x)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The domain {</a:t>
                </a:r>
                <a:r>
                  <a:rPr lang="en-US" b="1" dirty="0" err="1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x│x</a:t>
                </a: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– 3 ≥ 0}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[ 3 ,</a:t>
                </a:r>
                <a:r>
                  <a:rPr lang="en-US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)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914400" lvl="1" indent="-457200" eaLnBrk="1" hangingPunct="1">
                  <a:lnSpc>
                    <a:spcPct val="80000"/>
                  </a:lnSpc>
                  <a:spcBef>
                    <a:spcPct val="50000"/>
                  </a:spcBef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F(x)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The domain {x</a:t>
                </a: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│6 - x  </a:t>
                </a:r>
                <a:r>
                  <a:rPr lang="en-US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≥ 0}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(-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, 6]</a:t>
                </a:r>
              </a:p>
              <a:p>
                <a:pPr lvl="1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b="1" dirty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692150"/>
                <a:ext cx="9144000" cy="6242478"/>
              </a:xfrm>
              <a:prstGeom prst="rect">
                <a:avLst/>
              </a:prstGeom>
              <a:blipFill rotWithShape="0">
                <a:blip r:embed="rId2"/>
                <a:stretch>
                  <a:fillRect t="-27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569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85720" y="530009"/>
                <a:ext cx="8154348" cy="529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(c) </a:t>
                </a:r>
                <a:r>
                  <a:rPr lang="en-US" sz="3200" b="1" dirty="0" smtClean="0">
                    <a:solidFill>
                      <a:srgbClr val="F8B5E8">
                        <a:lumMod val="1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The domain of the fractional function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All the value that make the denominator more than 0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Example: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 smtClean="0">
                    <a:solidFill>
                      <a:srgbClr val="C00000"/>
                    </a:solidFill>
                  </a:rPr>
                  <a:t>F 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The domain is the set of all real number  except x = -3</a:t>
                </a:r>
              </a:p>
              <a:p>
                <a:endPara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endParaRPr lang="en-US" sz="2800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2-x &gt; 0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-x &gt; -2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X&lt; 2</a:t>
                </a:r>
              </a:p>
              <a:p>
                <a:r>
                  <a:rPr lang="en-US" sz="2800" b="1" dirty="0" smtClean="0">
                    <a:solidFill>
                      <a:srgbClr val="0070C0"/>
                    </a:solidFill>
                  </a:rPr>
                  <a:t>The domain interval (-</a:t>
                </a:r>
                <a:r>
                  <a:rPr lang="en-US" sz="28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, 2)</a:t>
                </a:r>
                <a:endParaRPr lang="ar-EG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20" y="530009"/>
                <a:ext cx="8154348" cy="5296450"/>
              </a:xfrm>
              <a:prstGeom prst="rect">
                <a:avLst/>
              </a:prstGeom>
              <a:blipFill rotWithShape="1">
                <a:blip r:embed="rId2"/>
                <a:stretch>
                  <a:fillRect l="-1495" t="-1611" r="-523" b="-23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454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76495" y="1713918"/>
                <a:ext cx="6855146" cy="2277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F (x)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en-US" sz="3200" b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3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en-US" sz="3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The denominator is zero if x = 1 or x = 2</a:t>
                </a:r>
              </a:p>
              <a:p>
                <a:r>
                  <a:rPr lang="en-US" sz="32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The domain = { x │x &gt;1 , x≠2}</a:t>
                </a:r>
                <a:endParaRPr lang="ar-EG" sz="3200" dirty="0">
                  <a:solidFill>
                    <a:srgbClr val="F484DA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327" y="1713917"/>
                <a:ext cx="6855146" cy="2277355"/>
              </a:xfrm>
              <a:prstGeom prst="rect">
                <a:avLst/>
              </a:prstGeom>
              <a:blipFill rotWithShape="0">
                <a:blip r:embed="rId2"/>
                <a:stretch>
                  <a:fillRect l="-2222" t="-535" r="-1333" b="-802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777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94236" y="1268415"/>
            <a:ext cx="6506765" cy="568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Let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) = 3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600" b="1" baseline="30000" dirty="0">
                <a:solidFill>
                  <a:srgbClr val="F484DA"/>
                </a:solidFill>
                <a:latin typeface="Calibri" panose="020F0502020204030204" pitchFamily="34" charset="0"/>
              </a:rPr>
              <a:t>2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 –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 + 5.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Any real number can be used for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, so the domain of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g 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is all real numbers.</a:t>
            </a:r>
            <a:endParaRPr lang="en-US" sz="2600" b="1" i="1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AutoNum type="alphaLcPeriod"/>
            </a:pP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Find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z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)                                                                           </a:t>
            </a:r>
          </a:p>
          <a:p>
            <a:pPr eaLnBrk="1" hangingPunct="1">
              <a:spcBef>
                <a:spcPct val="20000"/>
              </a:spcBef>
            </a:pPr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endParaRPr lang="en-US" sz="2600" b="1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AutoNum type="alphaLcPeriod" startAt="2"/>
            </a:pP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Find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r</a:t>
            </a:r>
            <a:r>
              <a:rPr lang="en-US" sz="2600" b="1" baseline="30000" dirty="0">
                <a:solidFill>
                  <a:srgbClr val="F484DA"/>
                </a:solidFill>
                <a:latin typeface="Calibri" panose="020F0502020204030204" pitchFamily="34" charset="0"/>
              </a:rPr>
              <a:t>2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)                                                                                        </a:t>
            </a:r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eaLnBrk="1" hangingPunct="1">
              <a:spcBef>
                <a:spcPct val="20000"/>
              </a:spcBef>
            </a:pPr>
            <a:endParaRPr lang="en-US" sz="2600" b="1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buFontTx/>
              <a:buAutoNum type="alphaLcPeriod" startAt="3"/>
            </a:pP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Find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g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 + </a:t>
            </a:r>
            <a:r>
              <a:rPr lang="en-US" sz="2600" b="1" i="1" dirty="0">
                <a:solidFill>
                  <a:srgbClr val="F484DA"/>
                </a:solidFill>
                <a:latin typeface="Calibri" panose="020F0502020204030204" pitchFamily="34" charset="0"/>
              </a:rPr>
              <a:t>h</a:t>
            </a:r>
            <a:r>
              <a:rPr lang="en-US" sz="2600" b="1" dirty="0">
                <a:solidFill>
                  <a:srgbClr val="F484DA"/>
                </a:solidFill>
                <a:latin typeface="Calibri" panose="020F0502020204030204" pitchFamily="34" charset="0"/>
              </a:rPr>
              <a:t>)                                                                                   </a:t>
            </a:r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Solution: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endParaRPr lang="en-US" sz="2600" b="1" dirty="0">
              <a:solidFill>
                <a:srgbClr val="F484DA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43000" y="-15875"/>
            <a:ext cx="6858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lvl="1" algn="r" rtl="1" eaLnBrk="1" hangingPunct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marL="365760" lvl="1" algn="r" rtl="1" eaLnBrk="1" hangingPunct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2.1 Functions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143000" y="692150"/>
            <a:ext cx="68580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 rt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Example 3 – Finding Domain and Function Values</a:t>
            </a:r>
          </a:p>
        </p:txBody>
      </p:sp>
      <p:graphicFrame>
        <p:nvGraphicFramePr>
          <p:cNvPr id="102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538416"/>
              </p:ext>
            </p:extLst>
          </p:nvPr>
        </p:nvGraphicFramePr>
        <p:xfrm>
          <a:off x="3346847" y="2746944"/>
          <a:ext cx="1434876" cy="405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079280" imgH="228600" progId="Equation.3">
                  <p:embed/>
                </p:oleObj>
              </mc:Choice>
              <mc:Fallback>
                <p:oleObj name="Equation" r:id="rId3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847" y="2746944"/>
                        <a:ext cx="1434876" cy="405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07350"/>
              </p:ext>
            </p:extLst>
          </p:nvPr>
        </p:nvGraphicFramePr>
        <p:xfrm>
          <a:off x="3400138" y="4110731"/>
          <a:ext cx="3564731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3695400" imgH="380880" progId="Equation.3">
                  <p:embed/>
                </p:oleObj>
              </mc:Choice>
              <mc:Fallback>
                <p:oleObj name="Equation" r:id="rId5" imgW="3695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138" y="4110731"/>
                        <a:ext cx="3564731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94536"/>
              </p:ext>
            </p:extLst>
          </p:nvPr>
        </p:nvGraphicFramePr>
        <p:xfrm>
          <a:off x="4267200" y="5638800"/>
          <a:ext cx="2591991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3111480" imgH="787320" progId="Equation.3">
                  <p:embed/>
                </p:oleObj>
              </mc:Choice>
              <mc:Fallback>
                <p:oleObj name="Equation" r:id="rId7" imgW="31114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2591991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55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43000" y="-34925"/>
            <a:ext cx="6938963" cy="11414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r" rtl="1" eaLnBrk="1" hangingPunct="1">
              <a:lnSpc>
                <a:spcPct val="80000"/>
              </a:lnSpc>
            </a:pPr>
            <a:r>
              <a:rPr lang="en-US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Chapter 2: Functions, Graphs, and Lines</a:t>
            </a:r>
          </a:p>
          <a:p>
            <a:pPr lvl="1" algn="ctr" rtl="1" eaLnBrk="1" hangingPunct="1">
              <a:lnSpc>
                <a:spcPct val="80000"/>
              </a:lnSpc>
            </a:pPr>
            <a:endParaRPr lang="en-US" sz="3600" b="1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lvl="1" algn="ctr" rtl="1" eaLnBrk="1" hangingPunct="1">
              <a:lnSpc>
                <a:spcPct val="80000"/>
              </a:lnSpc>
            </a:pPr>
            <a:r>
              <a:rPr 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2.2 Special Functions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18049" y="1377950"/>
            <a:ext cx="6507956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600" b="1" i="1" u="sng" dirty="0">
                <a:solidFill>
                  <a:srgbClr val="C62324">
                    <a:lumMod val="50000"/>
                  </a:srgbClr>
                </a:solidFill>
                <a:latin typeface="Calibri" panose="020F0502020204030204" pitchFamily="34" charset="0"/>
              </a:rPr>
              <a:t>Constant function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ts val="1200"/>
              </a:spcAft>
            </a:pP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A function of the form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h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) =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c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, where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c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 = </a:t>
            </a:r>
            <a:r>
              <a:rPr lang="en-US" i="1" dirty="0">
                <a:solidFill>
                  <a:srgbClr val="F484DA"/>
                </a:solidFill>
                <a:latin typeface="Calibri" panose="020F0502020204030204" pitchFamily="34" charset="0"/>
              </a:rPr>
              <a:t>constant</a:t>
            </a:r>
            <a:r>
              <a:rPr lang="en-US" dirty="0">
                <a:solidFill>
                  <a:srgbClr val="F484DA"/>
                </a:solidFill>
                <a:latin typeface="Calibri" panose="020F0502020204030204" pitchFamily="34" charset="0"/>
              </a:rPr>
              <a:t>, is a </a:t>
            </a:r>
            <a:r>
              <a:rPr lang="en-US" b="1" dirty="0">
                <a:solidFill>
                  <a:srgbClr val="F484DA"/>
                </a:solidFill>
                <a:latin typeface="Calibri" panose="020F0502020204030204" pitchFamily="34" charset="0"/>
              </a:rPr>
              <a:t>constant function.</a:t>
            </a:r>
            <a:endParaRPr lang="en-US" dirty="0">
              <a:solidFill>
                <a:srgbClr val="F484DA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Example 4 – Constant Function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494236" y="3573465"/>
            <a:ext cx="6506765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20000"/>
              </a:spcBef>
            </a:pPr>
            <a:r>
              <a:rPr lang="en-US">
                <a:solidFill>
                  <a:srgbClr val="F484DA"/>
                </a:solidFill>
                <a:latin typeface="Calibri" panose="020F0502020204030204" pitchFamily="34" charset="0"/>
              </a:rPr>
              <a:t>Let </a:t>
            </a:r>
            <a:r>
              <a:rPr lang="en-US" i="1">
                <a:solidFill>
                  <a:srgbClr val="F484DA"/>
                </a:solidFill>
                <a:latin typeface="Calibri" panose="020F0502020204030204" pitchFamily="34" charset="0"/>
              </a:rPr>
              <a:t>h</a:t>
            </a:r>
            <a:r>
              <a:rPr lang="en-US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i="1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>
                <a:solidFill>
                  <a:srgbClr val="F484DA"/>
                </a:solidFill>
                <a:latin typeface="Calibri" panose="020F0502020204030204" pitchFamily="34" charset="0"/>
              </a:rPr>
              <a:t>) = 2, the domain of </a:t>
            </a:r>
            <a:r>
              <a:rPr lang="en-US" i="1">
                <a:solidFill>
                  <a:srgbClr val="F484DA"/>
                </a:solidFill>
                <a:latin typeface="Calibri" panose="020F0502020204030204" pitchFamily="34" charset="0"/>
              </a:rPr>
              <a:t>h</a:t>
            </a:r>
            <a:r>
              <a:rPr lang="en-US">
                <a:solidFill>
                  <a:srgbClr val="F484DA"/>
                </a:solidFill>
                <a:latin typeface="Calibri" panose="020F0502020204030204" pitchFamily="34" charset="0"/>
              </a:rPr>
              <a:t> is all real numbers</a:t>
            </a:r>
            <a:r>
              <a:rPr lang="en-US">
                <a:solidFill>
                  <a:srgbClr val="F484DA"/>
                </a:solidFill>
              </a:rPr>
              <a:t>.</a:t>
            </a:r>
          </a:p>
          <a:p>
            <a:pPr algn="r" rtl="1" eaLnBrk="1" hangingPunct="1">
              <a:spcBef>
                <a:spcPct val="20000"/>
              </a:spcBef>
            </a:pPr>
            <a:r>
              <a:rPr lang="en-US" i="1">
                <a:solidFill>
                  <a:srgbClr val="F484DA"/>
                </a:solidFill>
              </a:rPr>
              <a:t>h</a:t>
            </a:r>
            <a:r>
              <a:rPr lang="en-US">
                <a:solidFill>
                  <a:srgbClr val="F484DA"/>
                </a:solidFill>
              </a:rPr>
              <a:t>(10) = 2     </a:t>
            </a:r>
            <a:r>
              <a:rPr lang="en-US" i="1">
                <a:solidFill>
                  <a:srgbClr val="F484DA"/>
                </a:solidFill>
              </a:rPr>
              <a:t>h</a:t>
            </a:r>
            <a:r>
              <a:rPr lang="en-US">
                <a:solidFill>
                  <a:srgbClr val="F484DA"/>
                </a:solidFill>
              </a:rPr>
              <a:t>(–387) = 2     </a:t>
            </a:r>
            <a:r>
              <a:rPr lang="en-US" i="1">
                <a:solidFill>
                  <a:srgbClr val="F484DA"/>
                </a:solidFill>
              </a:rPr>
              <a:t>h</a:t>
            </a:r>
            <a:r>
              <a:rPr lang="en-US">
                <a:solidFill>
                  <a:srgbClr val="F484DA"/>
                </a:solidFill>
              </a:rPr>
              <a:t>(</a:t>
            </a:r>
            <a:r>
              <a:rPr lang="en-US" i="1">
                <a:solidFill>
                  <a:srgbClr val="F484DA"/>
                </a:solidFill>
              </a:rPr>
              <a:t>x</a:t>
            </a:r>
            <a:r>
              <a:rPr lang="en-US">
                <a:solidFill>
                  <a:srgbClr val="F484DA"/>
                </a:solidFill>
              </a:rPr>
              <a:t> + 3) = 2</a:t>
            </a:r>
          </a:p>
        </p:txBody>
      </p:sp>
    </p:spTree>
    <p:extLst>
      <p:ext uri="{BB962C8B-B14F-4D97-AF65-F5344CB8AC3E}">
        <p14:creationId xmlns:p14="http://schemas.microsoft.com/office/powerpoint/2010/main" val="424301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1131094" y="-33338"/>
            <a:ext cx="6881813" cy="259763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Chapter 2: Functions, Graphs, and Lines</a:t>
            </a:r>
          </a:p>
          <a:p>
            <a:pPr marL="365760" lvl="1" algn="r" rtl="1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2.2 Special Functions</a:t>
            </a:r>
          </a:p>
          <a:p>
            <a:pPr marL="0" lvl="1" algn="r" rtl="1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pPr marL="0" lvl="1" indent="-342900" algn="r" rtl="1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-342900" algn="r" rtl="1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-342900" algn="r" rtl="1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-342900" algn="r" rtl="1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-342900" algn="r" rtl="1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1494236" y="2481265"/>
            <a:ext cx="6506765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478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050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62200" indent="-5334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94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66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338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91000" indent="-533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endParaRPr lang="en-US" sz="3200" dirty="0">
              <a:solidFill>
                <a:srgbClr val="F484DA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Tahoma" panose="020B0604030504040204" pitchFamily="34" charset="0"/>
              <a:buAutoNum type="alphaLcPeriod"/>
            </a:pP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                      is a </a:t>
            </a:r>
            <a:r>
              <a:rPr lang="en-US" sz="3200" b="1" dirty="0">
                <a:solidFill>
                  <a:srgbClr val="F484DA"/>
                </a:solidFill>
                <a:latin typeface="Calibri" panose="020F0502020204030204" pitchFamily="34" charset="0"/>
              </a:rPr>
              <a:t>rational function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, since the numerator and denominator are both polynomials.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      Note that </a:t>
            </a:r>
            <a:r>
              <a:rPr lang="en-US" sz="3200" i="1" dirty="0">
                <a:solidFill>
                  <a:srgbClr val="F484DA"/>
                </a:solidFill>
                <a:latin typeface="Calibri" panose="020F0502020204030204" pitchFamily="34" charset="0"/>
              </a:rPr>
              <a:t>f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(</a:t>
            </a:r>
            <a:r>
              <a:rPr lang="en-US" sz="32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) is not defined when </a:t>
            </a:r>
            <a:r>
              <a:rPr lang="en-US" sz="3200" i="1" dirty="0">
                <a:solidFill>
                  <a:srgbClr val="F484DA"/>
                </a:solidFill>
                <a:latin typeface="Calibri" panose="020F0502020204030204" pitchFamily="34" charset="0"/>
              </a:rPr>
              <a:t>x</a:t>
            </a:r>
            <a:r>
              <a:rPr lang="en-US" sz="3200" dirty="0">
                <a:solidFill>
                  <a:srgbClr val="F484DA"/>
                </a:solidFill>
                <a:latin typeface="Calibri" panose="020F0502020204030204" pitchFamily="34" charset="0"/>
              </a:rPr>
              <a:t> = –5</a:t>
            </a:r>
          </a:p>
          <a:p>
            <a:pPr marL="0" indent="0" eaLnBrk="1" hangingPunct="1">
              <a:spcBef>
                <a:spcPct val="20000"/>
              </a:spcBef>
            </a:pPr>
            <a:endParaRPr lang="en-US" sz="3200" dirty="0">
              <a:solidFill>
                <a:srgbClr val="F484DA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13272" y="765177"/>
            <a:ext cx="6599634" cy="16240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800"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3600" b="1" i="1" u="sng" dirty="0">
                <a:solidFill>
                  <a:srgbClr val="C62324">
                    <a:lumMod val="50000"/>
                  </a:srgbClr>
                </a:solidFill>
                <a:latin typeface="Calibri" panose="020F0502020204030204" pitchFamily="34" charset="0"/>
              </a:rPr>
              <a:t>Rational Function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en-US" sz="3200" dirty="0">
                <a:solidFill>
                  <a:srgbClr val="F484DA"/>
                </a:solidFill>
                <a:latin typeface="Calibri" pitchFamily="34" charset="0"/>
                <a:cs typeface="Calibri" pitchFamily="34" charset="0"/>
              </a:rPr>
              <a:t>A rational function is a function in which the numerator and denominator are both polynomials                   </a:t>
            </a:r>
          </a:p>
        </p:txBody>
      </p:sp>
      <p:graphicFrame>
        <p:nvGraphicFramePr>
          <p:cNvPr id="143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28649"/>
              </p:ext>
            </p:extLst>
          </p:nvPr>
        </p:nvGraphicFramePr>
        <p:xfrm>
          <a:off x="2287191" y="2971800"/>
          <a:ext cx="1294209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1460160" imgH="647640" progId="Equation.3">
                  <p:embed/>
                </p:oleObj>
              </mc:Choice>
              <mc:Fallback>
                <p:oleObj name="Equation" r:id="rId3" imgW="146016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191" y="2971800"/>
                        <a:ext cx="1294209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019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Custom 7">
      <a:dk1>
        <a:srgbClr val="F484DA"/>
      </a:dk1>
      <a:lt1>
        <a:sysClr val="window" lastClr="FFFFFF"/>
      </a:lt1>
      <a:dk2>
        <a:srgbClr val="F8B5E8"/>
      </a:dk2>
      <a:lt2>
        <a:srgbClr val="76DBF4"/>
      </a:lt2>
      <a:accent1>
        <a:srgbClr val="F8B5E8"/>
      </a:accent1>
      <a:accent2>
        <a:srgbClr val="F484DA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Microsoft Office PowerPoint</Application>
  <PresentationFormat>On-screen Show (4:3)</PresentationFormat>
  <Paragraphs>215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Office Theme</vt:lpstr>
      <vt:lpstr>Slice</vt:lpstr>
      <vt:lpstr>Equation</vt:lpstr>
      <vt:lpstr>Acrobat Document</vt:lpstr>
      <vt:lpstr>Microsoft Equation 3.0</vt:lpstr>
      <vt:lpstr>INTRODUCTORY MATHEMATICAL ANALYSIS  for Business, Economics,  and the Life and Social Sciences Arab World Edition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 for Business, Economics,  and the Life and Social Sciences Arab World Edition</dc:title>
  <dc:creator>Eman</dc:creator>
  <cp:lastModifiedBy>Eman</cp:lastModifiedBy>
  <cp:revision>2</cp:revision>
  <dcterms:created xsi:type="dcterms:W3CDTF">2006-08-16T00:00:00Z</dcterms:created>
  <dcterms:modified xsi:type="dcterms:W3CDTF">2019-11-09T08:18:34Z</dcterms:modified>
</cp:coreProperties>
</file>